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Titillium Web" panose="00000300000000000000" pitchFamily="2" charset="0"/>
      <p:regular r:id="rId22"/>
      <p:bold r:id="rId23"/>
      <p:italic r:id="rId24"/>
      <p:boldItalic r:id="rId25"/>
    </p:embeddedFont>
    <p:embeddedFont>
      <p:font typeface="Titillium Web SemiBol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2f05a97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2f05a97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2bd397c3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2bd397c3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2ad4e96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2ad4e96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2ad4e964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2ad4e964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2ad4e964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2ad4e964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2ad4e96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2ad4e96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2bd397c3e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2bd397c3e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2ad4e964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2ad4e964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2bd397c3e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2bd397c3e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2ad4e964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2ad4e964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1"/>
          <p:cNvGrpSpPr/>
          <p:nvPr/>
        </p:nvGrpSpPr>
        <p:grpSpPr>
          <a:xfrm>
            <a:off x="5554350" y="923949"/>
            <a:ext cx="1083300" cy="1083300"/>
            <a:chOff x="5544362" y="1609749"/>
            <a:chExt cx="1083300" cy="1083300"/>
          </a:xfrm>
        </p:grpSpPr>
        <p:sp>
          <p:nvSpPr>
            <p:cNvPr id="83" name="Google Shape;83;p11"/>
            <p:cNvSpPr/>
            <p:nvPr/>
          </p:nvSpPr>
          <p:spPr>
            <a:xfrm>
              <a:off x="5544362" y="1609749"/>
              <a:ext cx="1083300" cy="1083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4" name="Google Shape;8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4362" y="1609749"/>
              <a:ext cx="1083300" cy="108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830450" y="2427300"/>
            <a:ext cx="8531100" cy="23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5255588" y="1015437"/>
            <a:ext cx="16353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13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3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8893690" y="622312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TITLE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2107650" y="1021500"/>
            <a:ext cx="7976700" cy="4815000"/>
          </a:xfrm>
          <a:prstGeom prst="rect">
            <a:avLst/>
          </a:prstGeom>
          <a:gradFill>
            <a:gsLst>
              <a:gs pos="0">
                <a:srgbClr val="59D2DB"/>
              </a:gs>
              <a:gs pos="100000">
                <a:srgbClr val="0079C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5462550" y="1948200"/>
            <a:ext cx="1266900" cy="12669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/>
          </p:nvPr>
        </p:nvSpPr>
        <p:spPr>
          <a:xfrm>
            <a:off x="837750" y="268075"/>
            <a:ext cx="105165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588650" y="1414212"/>
            <a:ext cx="110430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2"/>
          </p:nvPr>
        </p:nvSpPr>
        <p:spPr>
          <a:xfrm>
            <a:off x="756825" y="1994428"/>
            <a:ext cx="107346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17"/>
          <p:cNvSpPr/>
          <p:nvPr/>
        </p:nvSpPr>
        <p:spPr>
          <a:xfrm>
            <a:off x="11294530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1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8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>
            <a:spLocks noGrp="1"/>
          </p:cNvSpPr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3"/>
          </p:nvPr>
        </p:nvSpPr>
        <p:spPr>
          <a:xfrm>
            <a:off x="6292300" y="1419924"/>
            <a:ext cx="53061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4"/>
          </p:nvPr>
        </p:nvSpPr>
        <p:spPr>
          <a:xfrm>
            <a:off x="6373107" y="2000142"/>
            <a:ext cx="51579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">
  <p:cSld name="TITLE_1_2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19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>
            <a:spLocks noGrp="1"/>
          </p:cNvSpPr>
          <p:nvPr>
            <p:ph type="ctrTitle"/>
          </p:nvPr>
        </p:nvSpPr>
        <p:spPr>
          <a:xfrm>
            <a:off x="844200" y="268075"/>
            <a:ext cx="105036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1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2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2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0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>
            <a:spLocks noGrp="1"/>
          </p:cNvSpPr>
          <p:nvPr>
            <p:ph type="ctrTitle"/>
          </p:nvPr>
        </p:nvSpPr>
        <p:spPr>
          <a:xfrm>
            <a:off x="837750" y="268075"/>
            <a:ext cx="105165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588650" y="1414200"/>
            <a:ext cx="35067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2"/>
          </p:nvPr>
        </p:nvSpPr>
        <p:spPr>
          <a:xfrm>
            <a:off x="642052" y="1994422"/>
            <a:ext cx="3408900" cy="3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3"/>
          </p:nvPr>
        </p:nvSpPr>
        <p:spPr>
          <a:xfrm>
            <a:off x="4320822" y="1414200"/>
            <a:ext cx="35067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4"/>
          </p:nvPr>
        </p:nvSpPr>
        <p:spPr>
          <a:xfrm>
            <a:off x="4374224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5"/>
          </p:nvPr>
        </p:nvSpPr>
        <p:spPr>
          <a:xfrm>
            <a:off x="8052995" y="1414200"/>
            <a:ext cx="35067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6"/>
          </p:nvPr>
        </p:nvSpPr>
        <p:spPr>
          <a:xfrm>
            <a:off x="8106396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TITLE_1_2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ctrTitle"/>
          </p:nvPr>
        </p:nvSpPr>
        <p:spPr>
          <a:xfrm>
            <a:off x="837750" y="268075"/>
            <a:ext cx="105165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21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>
            <a:spLocks noGrp="1"/>
          </p:cNvSpPr>
          <p:nvPr>
            <p:ph type="subTitle" idx="1"/>
          </p:nvPr>
        </p:nvSpPr>
        <p:spPr>
          <a:xfrm>
            <a:off x="6248475" y="1423750"/>
            <a:ext cx="53253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2"/>
          </p:nvPr>
        </p:nvSpPr>
        <p:spPr>
          <a:xfrm>
            <a:off x="6329575" y="1994322"/>
            <a:ext cx="5176500" cy="39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TITLE_2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2107650" y="1021500"/>
            <a:ext cx="7976700" cy="4815000"/>
          </a:xfrm>
          <a:prstGeom prst="rect">
            <a:avLst/>
          </a:prstGeom>
          <a:gradFill>
            <a:gsLst>
              <a:gs pos="0">
                <a:srgbClr val="59D2DB"/>
              </a:gs>
              <a:gs pos="100000">
                <a:srgbClr val="0079C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5462550" y="1948200"/>
            <a:ext cx="1266900" cy="12669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>
  <p:cSld name="TITLE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ctrTitle"/>
          </p:nvPr>
        </p:nvSpPr>
        <p:spPr>
          <a:xfrm>
            <a:off x="844050" y="268075"/>
            <a:ext cx="105039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1"/>
          </p:nvPr>
        </p:nvSpPr>
        <p:spPr>
          <a:xfrm>
            <a:off x="588650" y="1423750"/>
            <a:ext cx="11043000" cy="20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2"/>
          </p:nvPr>
        </p:nvSpPr>
        <p:spPr>
          <a:xfrm>
            <a:off x="588650" y="3829375"/>
            <a:ext cx="11043000" cy="20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2" name="Google Shape;162;p22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3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23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4"/>
          <p:cNvGrpSpPr/>
          <p:nvPr/>
        </p:nvGrpSpPr>
        <p:grpSpPr>
          <a:xfrm>
            <a:off x="5554350" y="923949"/>
            <a:ext cx="1083300" cy="1083300"/>
            <a:chOff x="5544362" y="1609749"/>
            <a:chExt cx="1083300" cy="1083300"/>
          </a:xfrm>
        </p:grpSpPr>
        <p:sp>
          <p:nvSpPr>
            <p:cNvPr id="174" name="Google Shape;174;p24"/>
            <p:cNvSpPr/>
            <p:nvPr/>
          </p:nvSpPr>
          <p:spPr>
            <a:xfrm>
              <a:off x="5544362" y="1609749"/>
              <a:ext cx="1083300" cy="1083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5" name="Google Shape;17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4362" y="1609749"/>
              <a:ext cx="1083300" cy="108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1830450" y="2427300"/>
            <a:ext cx="8531100" cy="23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825000" y="268075"/>
            <a:ext cx="105420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588650" y="1414212"/>
            <a:ext cx="110430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2"/>
          </p:nvPr>
        </p:nvSpPr>
        <p:spPr>
          <a:xfrm>
            <a:off x="756825" y="1994428"/>
            <a:ext cx="107346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4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4"/>
          <p:cNvSpPr/>
          <p:nvPr/>
        </p:nvSpPr>
        <p:spPr>
          <a:xfrm>
            <a:off x="11294530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1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p5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5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844050" y="268075"/>
            <a:ext cx="105039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6292300" y="1419924"/>
            <a:ext cx="53061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4"/>
          </p:nvPr>
        </p:nvSpPr>
        <p:spPr>
          <a:xfrm>
            <a:off x="6373107" y="2000142"/>
            <a:ext cx="51579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">
  <p:cSld name="TITLE_1_2_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2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7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7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588650" y="1414200"/>
            <a:ext cx="35067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642052" y="1994422"/>
            <a:ext cx="3408900" cy="3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3"/>
          </p:nvPr>
        </p:nvSpPr>
        <p:spPr>
          <a:xfrm>
            <a:off x="4320822" y="1414200"/>
            <a:ext cx="35067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4374224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5"/>
          </p:nvPr>
        </p:nvSpPr>
        <p:spPr>
          <a:xfrm>
            <a:off x="8052995" y="1414200"/>
            <a:ext cx="35067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6"/>
          </p:nvPr>
        </p:nvSpPr>
        <p:spPr>
          <a:xfrm>
            <a:off x="8106396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">
  <p:cSld name="TITLE_1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ctrTitle"/>
          </p:nvPr>
        </p:nvSpPr>
        <p:spPr>
          <a:xfrm>
            <a:off x="844050" y="268075"/>
            <a:ext cx="105039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60;p8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subTitle" idx="1"/>
          </p:nvPr>
        </p:nvSpPr>
        <p:spPr>
          <a:xfrm>
            <a:off x="6248475" y="1423750"/>
            <a:ext cx="53253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2"/>
          </p:nvPr>
        </p:nvSpPr>
        <p:spPr>
          <a:xfrm>
            <a:off x="6329575" y="1994322"/>
            <a:ext cx="5176500" cy="39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>
  <p:cSld name="TITLE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88650" y="1423750"/>
            <a:ext cx="11043000" cy="20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2"/>
          </p:nvPr>
        </p:nvSpPr>
        <p:spPr>
          <a:xfrm>
            <a:off x="588650" y="3829375"/>
            <a:ext cx="11043000" cy="20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" name="Google Shape;70;p9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9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77;p10"/>
          <p:cNvCxnSpPr/>
          <p:nvPr/>
        </p:nvCxnSpPr>
        <p:spPr>
          <a:xfrm rot="10800000" flipH="1">
            <a:off x="448573" y="6223272"/>
            <a:ext cx="112488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78;p10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500" tIns="30225" rIns="60500" bIns="30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endParaRPr sz="103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56825" y="1956275"/>
            <a:ext cx="10734600" cy="4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756825" y="1956275"/>
            <a:ext cx="10734600" cy="4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flaticon.com/authors/dave-gandy" TargetMode="External"/><Relationship Id="rId5" Type="http://schemas.openxmlformats.org/officeDocument/2006/relationships/hyperlink" Target="http://www.flaticon.com" TargetMode="External"/><Relationship Id="rId10" Type="http://schemas.openxmlformats.org/officeDocument/2006/relationships/hyperlink" Target="https://headspring.com/author/garabed-yeriazarian/" TargetMode="External"/><Relationship Id="rId4" Type="http://schemas.openxmlformats.org/officeDocument/2006/relationships/hyperlink" Target="http://www.flaticon.com/authors/freepik" TargetMode="Externa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commons.wikimedia.org/wiki/File:Onion_on_White.JPG" TargetMode="External"/><Relationship Id="rId5" Type="http://schemas.openxmlformats.org/officeDocument/2006/relationships/hyperlink" Target="https://jeffreypalermo.com/2008/07/the-onion-architecture-part-1/" TargetMode="External"/><Relationship Id="rId4" Type="http://schemas.openxmlformats.org/officeDocument/2006/relationships/hyperlink" Target="https://dzone.com/articles/onion-architecture-is-interest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hyperlink" Target="https://www.needpix.com/photo/344249/celery-vegetables-vegetable-green-free-pictures-free-photos-free-images-royalty-free" TargetMode="External"/><Relationship Id="rId4" Type="http://schemas.openxmlformats.org/officeDocument/2006/relationships/hyperlink" Target="https://jimmybogard.com/vertical-slice-architectur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svgrepo.com/svg/154319/celer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aroyeri/celery-architecture-demo" TargetMode="External"/><Relationship Id="rId3" Type="http://schemas.openxmlformats.org/officeDocument/2006/relationships/hyperlink" Target="https://jimmybogard.com/vertical-slice-architecture/" TargetMode="External"/><Relationship Id="rId7" Type="http://schemas.openxmlformats.org/officeDocument/2006/relationships/hyperlink" Target="https://automapper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jbogard/MediatR" TargetMode="External"/><Relationship Id="rId5" Type="http://schemas.openxmlformats.org/officeDocument/2006/relationships/hyperlink" Target="https://docs.microsoft.com/en-us/aspnet/core/client-side/spa/react" TargetMode="External"/><Relationship Id="rId4" Type="http://schemas.openxmlformats.org/officeDocument/2006/relationships/hyperlink" Target="https://github.com/jbogard/ContosoUniversityDotNetCor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1172400" y="2649150"/>
            <a:ext cx="9847200" cy="19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Celery Architecture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(because onions make you cry)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8" y="0"/>
            <a:ext cx="1201242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319675" y="5094550"/>
            <a:ext cx="6259800" cy="99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headspring.com/about/events</a:t>
            </a:r>
            <a:endParaRPr sz="3600"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</a:t>
            </a:r>
            <a:r>
              <a:rPr lang="en-US" b="1"/>
              <a:t>Garo Yeriazarian</a:t>
            </a:r>
            <a:endParaRPr b="1"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600" y="1565025"/>
            <a:ext cx="2897374" cy="310295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1" name="Google Shape;191;p27"/>
          <p:cNvSpPr txBox="1"/>
          <p:nvPr/>
        </p:nvSpPr>
        <p:spPr>
          <a:xfrm>
            <a:off x="5233500" y="1565025"/>
            <a:ext cx="5403900" cy="3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SOFTWARE WHISPERER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~16 years in the business (more or less)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Helping people solve problems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MANAGER, LEADER, FUNGI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Spreading mirth and merriment and software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Resolving conflict, finding a better way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HOUSTONIAN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BS CS and MBA from University of Houston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Involved with various software communities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3099825" y="4768175"/>
            <a:ext cx="13521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@garoyeri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724025" y="6267450"/>
            <a:ext cx="5403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Icons made by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www.flaticon.com/authors/freepik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Freepik from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www.flaticon.com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Icons made by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www.flaticon.com/authors/dave-gandy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from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www.flaticon.com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4600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1588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08575" y="4768175"/>
            <a:ext cx="453000" cy="4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1554600" y="5367575"/>
            <a:ext cx="59634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https://headspring.com/author/garabed-yeriazarian/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</a:t>
            </a:r>
            <a:r>
              <a:rPr lang="en-US" b="1"/>
              <a:t>Onion Architecture</a:t>
            </a:r>
            <a:r>
              <a:rPr lang="en-US"/>
              <a:t>?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073" y="1328723"/>
            <a:ext cx="4795850" cy="47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2228850" y="6207825"/>
            <a:ext cx="85248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https://dzone.com/articles/onion-architecture-is-interesting</a:t>
            </a: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lang="en-US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https://jeffreypalermo.com/2008/07/the-onion-architecture-part-1/</a:t>
            </a: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© User:Colin / Wikimedia Commons </a:t>
            </a:r>
            <a:r>
              <a:rPr lang="en-US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https://commons.wikimedia.org/wiki/File:Onion_on_White.JPG</a:t>
            </a: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6726" y="1169275"/>
            <a:ext cx="5038550" cy="50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</a:t>
            </a:r>
            <a:r>
              <a:rPr lang="en-US" b="1"/>
              <a:t>Celery Architecture</a:t>
            </a:r>
            <a:r>
              <a:rPr lang="en-US"/>
              <a:t>?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953" y="1321675"/>
            <a:ext cx="7056100" cy="4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2228850" y="6207825"/>
            <a:ext cx="85248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https://jimmybogard.com/vertical-slice-architecture/</a:t>
            </a: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 		</a:t>
            </a:r>
            <a:r>
              <a:rPr lang="en-US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https://www.needpix.com/photo/344249/celery-vegetables-vegetable-green-free-pictures-free-photos-free-images-royalty-free</a:t>
            </a:r>
            <a:r>
              <a:rPr lang="en-US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689905">
            <a:off x="7143396" y="811214"/>
            <a:ext cx="7171752" cy="41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477425" y="3535250"/>
            <a:ext cx="7389900" cy="13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Time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(cross your fingers)</a:t>
            </a:r>
            <a:endParaRPr sz="3000"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825" y="2211700"/>
            <a:ext cx="762350" cy="7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2091400" y="6204450"/>
            <a:ext cx="30000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https://www.svgrepo.com/svg/154319/celery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1"/>
          <p:cNvCxnSpPr>
            <a:stCxn id="226" idx="1"/>
            <a:endCxn id="227" idx="3"/>
          </p:cNvCxnSpPr>
          <p:nvPr/>
        </p:nvCxnSpPr>
        <p:spPr>
          <a:xfrm>
            <a:off x="3476531" y="4535925"/>
            <a:ext cx="3249900" cy="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1"/>
          <p:cNvCxnSpPr>
            <a:stCxn id="229" idx="1"/>
            <a:endCxn id="230" idx="3"/>
          </p:cNvCxnSpPr>
          <p:nvPr/>
        </p:nvCxnSpPr>
        <p:spPr>
          <a:xfrm>
            <a:off x="8671550" y="3264800"/>
            <a:ext cx="3249900" cy="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>
            <a:stCxn id="232" idx="0"/>
            <a:endCxn id="229" idx="2"/>
          </p:cNvCxnSpPr>
          <p:nvPr/>
        </p:nvCxnSpPr>
        <p:spPr>
          <a:xfrm>
            <a:off x="9430700" y="1719150"/>
            <a:ext cx="0" cy="199590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1"/>
          <p:cNvCxnSpPr>
            <a:stCxn id="234" idx="1"/>
            <a:endCxn id="235" idx="3"/>
          </p:cNvCxnSpPr>
          <p:nvPr/>
        </p:nvCxnSpPr>
        <p:spPr>
          <a:xfrm>
            <a:off x="1744856" y="2169450"/>
            <a:ext cx="10176600" cy="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31"/>
          <p:cNvSpPr txBox="1">
            <a:spLocks noGrp="1"/>
          </p:cNvSpPr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Anatomy of a </a:t>
            </a:r>
            <a:r>
              <a:rPr lang="en-US" b="1"/>
              <a:t>Request</a:t>
            </a:r>
            <a:endParaRPr b="1"/>
          </a:p>
        </p:txBody>
      </p:sp>
      <p:sp>
        <p:nvSpPr>
          <p:cNvPr id="234" name="Google Shape;234;p31"/>
          <p:cNvSpPr/>
          <p:nvPr/>
        </p:nvSpPr>
        <p:spPr>
          <a:xfrm>
            <a:off x="1744856" y="1719150"/>
            <a:ext cx="1518300" cy="9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ASP.NET Core Route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750500" y="3015175"/>
            <a:ext cx="1518300" cy="9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 Request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3476531" y="4085625"/>
            <a:ext cx="1518300" cy="9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React Route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5208200" y="4085625"/>
            <a:ext cx="1518300" cy="9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Render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Component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5208200" y="1719150"/>
            <a:ext cx="1518300" cy="9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 Action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6939875" y="1719150"/>
            <a:ext cx="1518300" cy="9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Mediator Pub / Sub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3476525" y="1719150"/>
            <a:ext cx="1518300" cy="9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Begin Transaction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8671550" y="1719150"/>
            <a:ext cx="1518300" cy="9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Return Action Result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10403225" y="1719150"/>
            <a:ext cx="1518300" cy="9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Commit Transaction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8671550" y="2814500"/>
            <a:ext cx="1518300" cy="9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Exception Handler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10403225" y="2814500"/>
            <a:ext cx="1518300" cy="9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Rollback Transaction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1" name="Google Shape;241;p31"/>
          <p:cNvCxnSpPr>
            <a:stCxn id="237" idx="0"/>
            <a:endCxn id="234" idx="1"/>
          </p:cNvCxnSpPr>
          <p:nvPr/>
        </p:nvCxnSpPr>
        <p:spPr>
          <a:xfrm rot="-5400000">
            <a:off x="1204400" y="2474725"/>
            <a:ext cx="845700" cy="235200"/>
          </a:xfrm>
          <a:prstGeom prst="bentConnector2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31"/>
          <p:cNvCxnSpPr>
            <a:stCxn id="237" idx="2"/>
            <a:endCxn id="226" idx="1"/>
          </p:cNvCxnSpPr>
          <p:nvPr/>
        </p:nvCxnSpPr>
        <p:spPr>
          <a:xfrm rot="-5400000" flipH="1">
            <a:off x="2183000" y="3242425"/>
            <a:ext cx="620100" cy="1966800"/>
          </a:xfrm>
          <a:prstGeom prst="bentConnector2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</a:t>
            </a:r>
            <a:r>
              <a:rPr lang="en-US" b="1"/>
              <a:t>Celery Architecture</a:t>
            </a:r>
            <a:r>
              <a:rPr lang="en-US"/>
              <a:t>?</a:t>
            </a:r>
            <a:endParaRPr/>
          </a:p>
        </p:txBody>
      </p:sp>
      <p:sp>
        <p:nvSpPr>
          <p:cNvPr id="248" name="Google Shape;248;p32"/>
          <p:cNvSpPr txBox="1"/>
          <p:nvPr/>
        </p:nvSpPr>
        <p:spPr>
          <a:xfrm>
            <a:off x="4480650" y="1565025"/>
            <a:ext cx="6017700" cy="41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JUST ENOUGH ARCHITECTURE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Build just enough architecture for your application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The code you don’t write has no bugs</a:t>
            </a: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CODE ORGANIZATION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Feature work requires little context switching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Happier pull-requests (all related work is together)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EASY TO SWAP OUT FEATURES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When changing implementations, just change Handler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 FEATURES DURING TESTING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When unit testing, use the full features, not mocks</a:t>
            </a: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39694">
            <a:off x="-504191" y="1299637"/>
            <a:ext cx="6023830" cy="345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Useful </a:t>
            </a:r>
            <a:r>
              <a:rPr lang="en-US" b="1"/>
              <a:t>Links</a:t>
            </a:r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872500" y="1379100"/>
            <a:ext cx="10826400" cy="4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JIMMY BOGARD: VERTICAL SLICE ARCHITECTURE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https://jimmybogard.com/vertical-slice-architecture/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JIMMY BOGARD: CONTOSO UNIVERSITY CORE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https://github.com/jbogard/ContosoUniversityDotNetCore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 THE REACT PROJECT TEMPLATE WITH ASP.NET CORE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https://docs.microsoft.com/en-us/aspnet/core/client-side/spa/react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MEDIATR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https://github.com/jbogard/MediatR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AUTOMAPPER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https://automapper.org/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5848950" y="5040250"/>
            <a:ext cx="63678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THIS DEMO IN GITHUB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https://github.com/garoyeri/celery-architecture-demo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1172400" y="1559850"/>
            <a:ext cx="9847200" cy="3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Comments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">
      <a:dk1>
        <a:srgbClr val="0079C1"/>
      </a:dk1>
      <a:lt1>
        <a:srgbClr val="59D2DB"/>
      </a:lt1>
      <a:dk2>
        <a:srgbClr val="00C1A8"/>
      </a:dk2>
      <a:lt2>
        <a:srgbClr val="79C5F2"/>
      </a:lt2>
      <a:accent1>
        <a:srgbClr val="C2C2C2"/>
      </a:accent1>
      <a:accent2>
        <a:srgbClr val="606060"/>
      </a:accent2>
      <a:accent3>
        <a:srgbClr val="FFDE00"/>
      </a:accent3>
      <a:accent4>
        <a:srgbClr val="EE7D1F"/>
      </a:accent4>
      <a:accent5>
        <a:srgbClr val="FFFFFF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New">
      <a:dk1>
        <a:srgbClr val="0079C1"/>
      </a:dk1>
      <a:lt1>
        <a:srgbClr val="59D2DB"/>
      </a:lt1>
      <a:dk2>
        <a:srgbClr val="00C1A8"/>
      </a:dk2>
      <a:lt2>
        <a:srgbClr val="79C5F2"/>
      </a:lt2>
      <a:accent1>
        <a:srgbClr val="C2C2C2"/>
      </a:accent1>
      <a:accent2>
        <a:srgbClr val="606060"/>
      </a:accent2>
      <a:accent3>
        <a:srgbClr val="FFDE00"/>
      </a:accent3>
      <a:accent4>
        <a:srgbClr val="EE7D1F"/>
      </a:accent4>
      <a:accent5>
        <a:srgbClr val="FFFFFF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Widescreen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Titillium Web</vt:lpstr>
      <vt:lpstr>Arial</vt:lpstr>
      <vt:lpstr>Titillium Web SemiBold</vt:lpstr>
      <vt:lpstr>Calibri</vt:lpstr>
      <vt:lpstr>Open Sans</vt:lpstr>
      <vt:lpstr>Office Theme</vt:lpstr>
      <vt:lpstr>Office Theme</vt:lpstr>
      <vt:lpstr>Celery Architecture (because onions make you cry)</vt:lpstr>
      <vt:lpstr>About Garo Yeriazarian</vt:lpstr>
      <vt:lpstr>What is Onion Architecture?</vt:lpstr>
      <vt:lpstr>What is Celery Architecture?</vt:lpstr>
      <vt:lpstr>Demo Time (cross your fingers)</vt:lpstr>
      <vt:lpstr>Anatomy of a Request</vt:lpstr>
      <vt:lpstr>Why Celery Architecture?</vt:lpstr>
      <vt:lpstr>Other Useful Links</vt:lpstr>
      <vt:lpstr>Questions Comments Queries Concerns?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Celery Architecture (because onions make you cry)</dc:title>
  <cp:lastModifiedBy>Garo Yeriazarian</cp:lastModifiedBy>
  <cp:revision>1</cp:revision>
  <dcterms:modified xsi:type="dcterms:W3CDTF">2019-09-14T06:50:57Z</dcterms:modified>
</cp:coreProperties>
</file>